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57" r:id="rId4"/>
    <p:sldId id="258" r:id="rId5"/>
    <p:sldId id="259" r:id="rId6"/>
    <p:sldId id="262" r:id="rId7"/>
    <p:sldId id="263" r:id="rId8"/>
    <p:sldId id="264" r:id="rId9"/>
    <p:sldId id="265" r:id="rId10"/>
    <p:sldId id="260" r:id="rId11"/>
    <p:sldId id="261"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52C63F3A-3DBE-4626-A5A8-B4944341E510}"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90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F6FB3-EE2B-4A8A-A248-3D1A18E98CA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C63F3A-3DBE-4626-A5A8-B4944341E510}" type="slidenum">
              <a:rPr lang="en-IN" smtClean="0"/>
              <a:t>‹#›</a:t>
            </a:fld>
            <a:endParaRPr lang="en-IN"/>
          </a:p>
        </p:txBody>
      </p:sp>
    </p:spTree>
    <p:extLst>
      <p:ext uri="{BB962C8B-B14F-4D97-AF65-F5344CB8AC3E}">
        <p14:creationId xmlns:p14="http://schemas.microsoft.com/office/powerpoint/2010/main" val="24124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09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7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spTree>
    <p:extLst>
      <p:ext uri="{BB962C8B-B14F-4D97-AF65-F5344CB8AC3E}">
        <p14:creationId xmlns:p14="http://schemas.microsoft.com/office/powerpoint/2010/main" val="2996938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84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65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99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spTree>
    <p:extLst>
      <p:ext uri="{BB962C8B-B14F-4D97-AF65-F5344CB8AC3E}">
        <p14:creationId xmlns:p14="http://schemas.microsoft.com/office/powerpoint/2010/main" val="364868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F6FB3-EE2B-4A8A-A248-3D1A18E98CA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63F3A-3DBE-4626-A5A8-B4944341E510}"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74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F6FB3-EE2B-4A8A-A248-3D1A18E98CA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C63F3A-3DBE-4626-A5A8-B4944341E510}" type="slidenum">
              <a:rPr lang="en-IN" smtClean="0"/>
              <a:t>‹#›</a:t>
            </a:fld>
            <a:endParaRPr lang="en-IN"/>
          </a:p>
        </p:txBody>
      </p:sp>
    </p:spTree>
    <p:extLst>
      <p:ext uri="{BB962C8B-B14F-4D97-AF65-F5344CB8AC3E}">
        <p14:creationId xmlns:p14="http://schemas.microsoft.com/office/powerpoint/2010/main" val="298100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F6FB3-EE2B-4A8A-A248-3D1A18E98CA2}" type="datetimeFigureOut">
              <a:rPr lang="en-IN" smtClean="0"/>
              <a:t>24-08-2020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2C63F3A-3DBE-4626-A5A8-B4944341E510}"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53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F6FB3-EE2B-4A8A-A248-3D1A18E98CA2}" type="datetimeFigureOut">
              <a:rPr lang="en-IN" smtClean="0"/>
              <a:t>24-08-2020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2C63F3A-3DBE-4626-A5A8-B4944341E510}"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11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F6FB3-EE2B-4A8A-A248-3D1A18E98CA2}" type="datetimeFigureOut">
              <a:rPr lang="en-IN" smtClean="0"/>
              <a:t>24-08-2020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2C63F3A-3DBE-4626-A5A8-B4944341E510}" type="slidenum">
              <a:rPr lang="en-IN" smtClean="0"/>
              <a:t>‹#›</a:t>
            </a:fld>
            <a:endParaRPr lang="en-IN"/>
          </a:p>
        </p:txBody>
      </p:sp>
    </p:spTree>
    <p:extLst>
      <p:ext uri="{BB962C8B-B14F-4D97-AF65-F5344CB8AC3E}">
        <p14:creationId xmlns:p14="http://schemas.microsoft.com/office/powerpoint/2010/main" val="335549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F6FB3-EE2B-4A8A-A248-3D1A18E98CA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C63F3A-3DBE-4626-A5A8-B4944341E510}"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63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F6FB3-EE2B-4A8A-A248-3D1A18E98CA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C63F3A-3DBE-4626-A5A8-B4944341E510}" type="slidenum">
              <a:rPr lang="en-IN" smtClean="0"/>
              <a:t>‹#›</a:t>
            </a:fld>
            <a:endParaRPr lang="en-IN"/>
          </a:p>
        </p:txBody>
      </p:sp>
    </p:spTree>
    <p:extLst>
      <p:ext uri="{BB962C8B-B14F-4D97-AF65-F5344CB8AC3E}">
        <p14:creationId xmlns:p14="http://schemas.microsoft.com/office/powerpoint/2010/main" val="391127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EF6FB3-EE2B-4A8A-A248-3D1A18E98CA2}" type="datetimeFigureOut">
              <a:rPr lang="en-IN" smtClean="0"/>
              <a:t>24-08-2020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C63F3A-3DBE-4626-A5A8-B4944341E510}" type="slidenum">
              <a:rPr lang="en-IN" smtClean="0"/>
              <a:t>‹#›</a:t>
            </a:fld>
            <a:endParaRPr lang="en-IN"/>
          </a:p>
        </p:txBody>
      </p:sp>
    </p:spTree>
    <p:extLst>
      <p:ext uri="{BB962C8B-B14F-4D97-AF65-F5344CB8AC3E}">
        <p14:creationId xmlns:p14="http://schemas.microsoft.com/office/powerpoint/2010/main" val="18738195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66A7-CFA3-4447-8E1F-70166B146479}"/>
              </a:ext>
            </a:extLst>
          </p:cNvPr>
          <p:cNvSpPr>
            <a:spLocks noGrp="1"/>
          </p:cNvSpPr>
          <p:nvPr>
            <p:ph type="ctrTitle"/>
          </p:nvPr>
        </p:nvSpPr>
        <p:spPr>
          <a:xfrm>
            <a:off x="2811669" y="2314343"/>
            <a:ext cx="6815669" cy="1515533"/>
          </a:xfrm>
        </p:spPr>
        <p:txBody>
          <a:bodyPr>
            <a:normAutofit fontScale="90000"/>
          </a:bodyPr>
          <a:lstStyle/>
          <a:p>
            <a:r>
              <a:rPr lang="en-IN" b="1" dirty="0">
                <a:solidFill>
                  <a:schemeClr val="tx1"/>
                </a:solidFill>
              </a:rPr>
              <a:t>UV-Visible Spectroscopy</a:t>
            </a:r>
            <a:br>
              <a:rPr lang="en-IN" b="1" dirty="0">
                <a:solidFill>
                  <a:schemeClr val="tx1"/>
                </a:solidFill>
              </a:rPr>
            </a:br>
            <a:r>
              <a:rPr lang="en-IN" sz="2700" b="1" dirty="0">
                <a:solidFill>
                  <a:schemeClr val="tx1"/>
                </a:solidFill>
              </a:rPr>
              <a:t>Part – 1</a:t>
            </a:r>
            <a:br>
              <a:rPr lang="en-IN" sz="2700" b="1" dirty="0">
                <a:solidFill>
                  <a:schemeClr val="tx1"/>
                </a:solidFill>
              </a:rPr>
            </a:br>
            <a:r>
              <a:rPr lang="en-IN" sz="2700" b="1" dirty="0">
                <a:solidFill>
                  <a:schemeClr val="tx1"/>
                </a:solidFill>
              </a:rPr>
              <a:t>Analytical chemistry</a:t>
            </a:r>
            <a:br>
              <a:rPr lang="en-IN" sz="2700" b="1" dirty="0">
                <a:solidFill>
                  <a:schemeClr val="tx1"/>
                </a:solidFill>
              </a:rPr>
            </a:br>
            <a:r>
              <a:rPr lang="en-IN" sz="2700" b="1" dirty="0">
                <a:solidFill>
                  <a:schemeClr val="tx1"/>
                </a:solidFill>
              </a:rPr>
              <a:t>III B.Sc, semester - 5, paper - 6</a:t>
            </a:r>
            <a:br>
              <a:rPr lang="en-IN" sz="2700" dirty="0">
                <a:solidFill>
                  <a:schemeClr val="tx1"/>
                </a:solidFill>
              </a:rPr>
            </a:br>
            <a:endParaRPr lang="en-IN" sz="2700" dirty="0">
              <a:solidFill>
                <a:schemeClr val="tx1"/>
              </a:solidFill>
            </a:endParaRPr>
          </a:p>
        </p:txBody>
      </p:sp>
      <p:sp>
        <p:nvSpPr>
          <p:cNvPr id="3" name="Subtitle 2">
            <a:extLst>
              <a:ext uri="{FF2B5EF4-FFF2-40B4-BE49-F238E27FC236}">
                <a16:creationId xmlns:a16="http://schemas.microsoft.com/office/drawing/2014/main" id="{6B029C04-439B-431C-82C3-D2FDF3029B32}"/>
              </a:ext>
            </a:extLst>
          </p:cNvPr>
          <p:cNvSpPr>
            <a:spLocks noGrp="1"/>
          </p:cNvSpPr>
          <p:nvPr>
            <p:ph type="subTitle" idx="1"/>
          </p:nvPr>
        </p:nvSpPr>
        <p:spPr>
          <a:xfrm>
            <a:off x="2683932" y="3644345"/>
            <a:ext cx="6815669" cy="1616768"/>
          </a:xfrm>
        </p:spPr>
        <p:txBody>
          <a:bodyPr>
            <a:normAutofit fontScale="92500" lnSpcReduction="10000"/>
          </a:bodyPr>
          <a:lstStyle/>
          <a:p>
            <a:endParaRPr lang="en-US" dirty="0"/>
          </a:p>
          <a:p>
            <a:r>
              <a:rPr lang="en-US" sz="2000" b="1" dirty="0"/>
              <a:t>Vijaya Lakshmi Sada </a:t>
            </a:r>
            <a:endParaRPr lang="en-IN" sz="2000" b="1" dirty="0"/>
          </a:p>
          <a:p>
            <a:r>
              <a:rPr lang="en-IN" sz="2000" b="1" dirty="0"/>
              <a:t>Guest faculty</a:t>
            </a:r>
          </a:p>
          <a:p>
            <a:r>
              <a:rPr lang="en-IN" sz="2000" b="1" dirty="0"/>
              <a:t>P.R. Govt. College (A), kakinada</a:t>
            </a:r>
          </a:p>
          <a:p>
            <a:endParaRPr lang="en-IN" dirty="0"/>
          </a:p>
        </p:txBody>
      </p:sp>
    </p:spTree>
    <p:extLst>
      <p:ext uri="{BB962C8B-B14F-4D97-AF65-F5344CB8AC3E}">
        <p14:creationId xmlns:p14="http://schemas.microsoft.com/office/powerpoint/2010/main" val="344874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3236-2945-4CAC-BFE2-9C2F993E3B3B}"/>
              </a:ext>
            </a:extLst>
          </p:cNvPr>
          <p:cNvSpPr>
            <a:spLocks noGrp="1"/>
          </p:cNvSpPr>
          <p:nvPr>
            <p:ph type="title"/>
          </p:nvPr>
        </p:nvSpPr>
        <p:spPr/>
        <p:txBody>
          <a:bodyPr>
            <a:normAutofit fontScale="90000"/>
          </a:bodyPr>
          <a:lstStyle/>
          <a:p>
            <a:r>
              <a:rPr lang="en-IN" b="1" dirty="0"/>
              <a:t>Principle of UV-Visible Spectroscopy:</a:t>
            </a:r>
            <a:br>
              <a:rPr lang="en-IN" dirty="0"/>
            </a:br>
            <a:endParaRPr lang="en-IN" dirty="0"/>
          </a:p>
        </p:txBody>
      </p:sp>
      <p:sp>
        <p:nvSpPr>
          <p:cNvPr id="3" name="Content Placeholder 2">
            <a:extLst>
              <a:ext uri="{FF2B5EF4-FFF2-40B4-BE49-F238E27FC236}">
                <a16:creationId xmlns:a16="http://schemas.microsoft.com/office/drawing/2014/main" id="{492AFBA7-7CDB-4CFD-8C4F-CE0B7B5D52BE}"/>
              </a:ext>
            </a:extLst>
          </p:cNvPr>
          <p:cNvSpPr>
            <a:spLocks noGrp="1"/>
          </p:cNvSpPr>
          <p:nvPr>
            <p:ph idx="1"/>
          </p:nvPr>
        </p:nvSpPr>
        <p:spPr/>
        <p:txBody>
          <a:bodyPr>
            <a:normAutofit/>
          </a:bodyPr>
          <a:lstStyle/>
          <a:p>
            <a:r>
              <a:rPr lang="en-IN" dirty="0"/>
              <a:t>The Principle of UV-Visible Spectroscopy is based on the absorption of ultraviolet light or visible light by chemical compounds, which results in the production of distinct spectra. Spectroscopy is based on the interaction between light and matter. When the matter absorbs the light, it undergoes excitation and de-excitation, resulting in the production of a spectrum.</a:t>
            </a:r>
          </a:p>
        </p:txBody>
      </p:sp>
    </p:spTree>
    <p:extLst>
      <p:ext uri="{BB962C8B-B14F-4D97-AF65-F5344CB8AC3E}">
        <p14:creationId xmlns:p14="http://schemas.microsoft.com/office/powerpoint/2010/main" val="65559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7355-BBA2-42FF-BC8A-103FC4E56C00}"/>
              </a:ext>
            </a:extLst>
          </p:cNvPr>
          <p:cNvSpPr>
            <a:spLocks noGrp="1"/>
          </p:cNvSpPr>
          <p:nvPr>
            <p:ph type="title"/>
          </p:nvPr>
        </p:nvSpPr>
        <p:spPr/>
        <p:txBody>
          <a:bodyPr>
            <a:normAutofit fontScale="90000"/>
          </a:bodyPr>
          <a:lstStyle/>
          <a:p>
            <a:r>
              <a:rPr lang="en-IN" b="1" dirty="0"/>
              <a:t>Principle of UV-Visible Spectroscopy:</a:t>
            </a:r>
            <a:br>
              <a:rPr lang="en-IN" dirty="0"/>
            </a:br>
            <a:endParaRPr lang="en-IN" dirty="0"/>
          </a:p>
        </p:txBody>
      </p:sp>
      <p:sp>
        <p:nvSpPr>
          <p:cNvPr id="3" name="Content Placeholder 2">
            <a:extLst>
              <a:ext uri="{FF2B5EF4-FFF2-40B4-BE49-F238E27FC236}">
                <a16:creationId xmlns:a16="http://schemas.microsoft.com/office/drawing/2014/main" id="{B520246B-5F82-4E13-A22A-231BADCFB4A4}"/>
              </a:ext>
            </a:extLst>
          </p:cNvPr>
          <p:cNvSpPr>
            <a:spLocks noGrp="1"/>
          </p:cNvSpPr>
          <p:nvPr>
            <p:ph idx="1"/>
          </p:nvPr>
        </p:nvSpPr>
        <p:spPr/>
        <p:txBody>
          <a:bodyPr/>
          <a:lstStyle/>
          <a:p>
            <a:r>
              <a:rPr lang="en-IN" dirty="0"/>
              <a:t>When matter absorbs ultraviolet radiation, the electrons present in it undergo excitation. This causes them to jump from a ground state (an energy state with a relatively small amount of energy associated with it) to an excited state (an energy state with a relatively large amount of energy associated with it). It is important to note that the difference in the energies of the ground state and the excited state of the electron is always equal to the amount of ultraviolet radiation or visible radiation absorbed by it.</a:t>
            </a:r>
          </a:p>
          <a:p>
            <a:endParaRPr lang="en-IN" dirty="0"/>
          </a:p>
        </p:txBody>
      </p:sp>
    </p:spTree>
    <p:extLst>
      <p:ext uri="{BB962C8B-B14F-4D97-AF65-F5344CB8AC3E}">
        <p14:creationId xmlns:p14="http://schemas.microsoft.com/office/powerpoint/2010/main" val="413628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871C-F6C6-4877-B3C0-C810781D22D2}"/>
              </a:ext>
            </a:extLst>
          </p:cNvPr>
          <p:cNvSpPr>
            <a:spLocks noGrp="1"/>
          </p:cNvSpPr>
          <p:nvPr>
            <p:ph type="ctrTitle"/>
          </p:nvPr>
        </p:nvSpPr>
        <p:spPr/>
        <p:txBody>
          <a:bodyPr/>
          <a:lstStyle/>
          <a:p>
            <a:r>
              <a:rPr lang="en-US" dirty="0"/>
              <a:t>Thank you</a:t>
            </a:r>
            <a:endParaRPr lang="en-IN" dirty="0"/>
          </a:p>
        </p:txBody>
      </p:sp>
    </p:spTree>
    <p:extLst>
      <p:ext uri="{BB962C8B-B14F-4D97-AF65-F5344CB8AC3E}">
        <p14:creationId xmlns:p14="http://schemas.microsoft.com/office/powerpoint/2010/main" val="180680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854-1688-4EC7-8E75-E239451DF44A}"/>
              </a:ext>
            </a:extLst>
          </p:cNvPr>
          <p:cNvSpPr>
            <a:spLocks noGrp="1"/>
          </p:cNvSpPr>
          <p:nvPr>
            <p:ph type="title"/>
          </p:nvPr>
        </p:nvSpPr>
        <p:spPr/>
        <p:txBody>
          <a:bodyPr/>
          <a:lstStyle/>
          <a:p>
            <a:r>
              <a:rPr lang="en-US" u="sng" dirty="0"/>
              <a:t>contents</a:t>
            </a:r>
            <a:endParaRPr lang="en-IN" u="sng" dirty="0"/>
          </a:p>
        </p:txBody>
      </p:sp>
      <p:sp>
        <p:nvSpPr>
          <p:cNvPr id="3" name="Content Placeholder 2">
            <a:extLst>
              <a:ext uri="{FF2B5EF4-FFF2-40B4-BE49-F238E27FC236}">
                <a16:creationId xmlns:a16="http://schemas.microsoft.com/office/drawing/2014/main" id="{35C98928-1DD1-449F-9A2C-6AAEDA858E3A}"/>
              </a:ext>
            </a:extLst>
          </p:cNvPr>
          <p:cNvSpPr>
            <a:spLocks noGrp="1"/>
          </p:cNvSpPr>
          <p:nvPr>
            <p:ph idx="1"/>
          </p:nvPr>
        </p:nvSpPr>
        <p:spPr/>
        <p:txBody>
          <a:bodyPr/>
          <a:lstStyle/>
          <a:p>
            <a:pPr>
              <a:buFont typeface="Wingdings" panose="05000000000000000000" pitchFamily="2" charset="2"/>
              <a:buChar char="Ø"/>
            </a:pPr>
            <a:r>
              <a:rPr lang="en-US" dirty="0"/>
              <a:t>Introduction</a:t>
            </a:r>
          </a:p>
          <a:p>
            <a:pPr>
              <a:buFont typeface="Wingdings" panose="05000000000000000000" pitchFamily="2" charset="2"/>
              <a:buChar char="Ø"/>
            </a:pPr>
            <a:r>
              <a:rPr lang="en-US" dirty="0"/>
              <a:t>principle</a:t>
            </a:r>
            <a:endParaRPr lang="en-IN" dirty="0"/>
          </a:p>
        </p:txBody>
      </p:sp>
    </p:spTree>
    <p:extLst>
      <p:ext uri="{BB962C8B-B14F-4D97-AF65-F5344CB8AC3E}">
        <p14:creationId xmlns:p14="http://schemas.microsoft.com/office/powerpoint/2010/main" val="363328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1F73-10AB-4E98-BDC6-432E2D3F6D5D}"/>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A01BAAF1-1F71-4356-85EC-CA654453B54A}"/>
              </a:ext>
            </a:extLst>
          </p:cNvPr>
          <p:cNvSpPr>
            <a:spLocks noGrp="1"/>
          </p:cNvSpPr>
          <p:nvPr>
            <p:ph idx="1"/>
          </p:nvPr>
        </p:nvSpPr>
        <p:spPr/>
        <p:txBody>
          <a:bodyPr/>
          <a:lstStyle/>
          <a:p>
            <a:r>
              <a:rPr lang="en-IN" dirty="0"/>
              <a:t>The wavelength range of UV radiation is 200 nm- 400 nm. There are mainly two types of UV region.</a:t>
            </a:r>
            <a:br>
              <a:rPr lang="en-IN" dirty="0"/>
            </a:br>
            <a:r>
              <a:rPr lang="en-IN" dirty="0"/>
              <a:t>1. 200 nm - 400 nm that is called near ultraviolet region.</a:t>
            </a:r>
            <a:br>
              <a:rPr lang="en-IN" dirty="0"/>
            </a:br>
            <a:r>
              <a:rPr lang="en-IN" dirty="0"/>
              <a:t>2. Below 200 nm that is called far ultraviolet region.</a:t>
            </a:r>
          </a:p>
          <a:p>
            <a:r>
              <a:rPr lang="en-IN" dirty="0"/>
              <a:t>The wavelength of visible radiation is 400 nm- 800 nm.</a:t>
            </a:r>
          </a:p>
          <a:p>
            <a:r>
              <a:rPr lang="en-IN" dirty="0"/>
              <a:t>Wavelength in UV and visible region is expressed in </a:t>
            </a:r>
            <a:r>
              <a:rPr lang="en-IN" dirty="0" err="1"/>
              <a:t>nanometers</a:t>
            </a:r>
            <a:r>
              <a:rPr lang="en-IN" dirty="0"/>
              <a:t> or in angstroms. Absorption is expressed in terms of wave number (cm</a:t>
            </a:r>
            <a:r>
              <a:rPr lang="en-IN" baseline="30000" dirty="0"/>
              <a:t>-1</a:t>
            </a:r>
            <a:r>
              <a:rPr lang="en-IN" dirty="0"/>
              <a:t>).</a:t>
            </a:r>
          </a:p>
          <a:p>
            <a:endParaRPr lang="en-IN" dirty="0"/>
          </a:p>
        </p:txBody>
      </p:sp>
    </p:spTree>
    <p:extLst>
      <p:ext uri="{BB962C8B-B14F-4D97-AF65-F5344CB8AC3E}">
        <p14:creationId xmlns:p14="http://schemas.microsoft.com/office/powerpoint/2010/main" val="328914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52C-D926-4A87-9197-75D63D889A33}"/>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04B4228B-104C-446B-AC13-E48656C95262}"/>
              </a:ext>
            </a:extLst>
          </p:cNvPr>
          <p:cNvSpPr>
            <a:spLocks noGrp="1"/>
          </p:cNvSpPr>
          <p:nvPr>
            <p:ph idx="1"/>
          </p:nvPr>
        </p:nvSpPr>
        <p:spPr/>
        <p:txBody>
          <a:bodyPr/>
          <a:lstStyle/>
          <a:p>
            <a:r>
              <a:rPr lang="en-IN" dirty="0"/>
              <a:t>Absorption spectra arise from transition of electron or electrons within a molecule from a lower electronic energy level to a higher electronic energy level. Ultraviolet emission spectra arise from the reverse types of transition. For the radiation to cause electronic excitation, it must be in the UV region of the EMR spectrum.</a:t>
            </a:r>
          </a:p>
          <a:p>
            <a:r>
              <a:rPr lang="en-IN" dirty="0"/>
              <a:t>Radiation in this region is of sufficient energy to cause electronic transition of outer valence electrons.</a:t>
            </a:r>
          </a:p>
          <a:p>
            <a:endParaRPr lang="en-IN" dirty="0"/>
          </a:p>
        </p:txBody>
      </p:sp>
    </p:spTree>
    <p:extLst>
      <p:ext uri="{BB962C8B-B14F-4D97-AF65-F5344CB8AC3E}">
        <p14:creationId xmlns:p14="http://schemas.microsoft.com/office/powerpoint/2010/main" val="426069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38EB-4F3B-4F6C-9988-60C8A178EF0B}"/>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6F8CBDBD-C873-4E80-873A-3E9AF30B15BD}"/>
              </a:ext>
            </a:extLst>
          </p:cNvPr>
          <p:cNvSpPr>
            <a:spLocks noGrp="1"/>
          </p:cNvSpPr>
          <p:nvPr>
            <p:ph idx="1"/>
          </p:nvPr>
        </p:nvSpPr>
        <p:spPr/>
        <p:txBody>
          <a:bodyPr>
            <a:normAutofit fontScale="92500"/>
          </a:bodyPr>
          <a:lstStyle/>
          <a:p>
            <a:r>
              <a:rPr lang="en-IN" dirty="0"/>
              <a:t>Both organic and inorganic species exhibit electronic transitions in which outermost or bonding electrons are promoted to higher energy levels.</a:t>
            </a:r>
            <a:br>
              <a:rPr lang="en-IN" dirty="0"/>
            </a:br>
            <a:r>
              <a:rPr lang="en-IN" dirty="0"/>
              <a:t>Electronic transitions are associated with vibrational as well as rotational transitions.</a:t>
            </a:r>
          </a:p>
          <a:p>
            <a:r>
              <a:rPr lang="en-IN" dirty="0"/>
              <a:t>A compound appears coloured if it selectively absorbs light in the visible region. The main function of absorbed energy is to raise the molecule from ground energy state ( E</a:t>
            </a:r>
            <a:r>
              <a:rPr lang="en-IN" baseline="-25000" dirty="0"/>
              <a:t>0</a:t>
            </a:r>
            <a:r>
              <a:rPr lang="en-IN" dirty="0"/>
              <a:t> ) to higher excited energy state ( E</a:t>
            </a:r>
            <a:r>
              <a:rPr lang="en-IN" baseline="-25000" dirty="0"/>
              <a:t>1</a:t>
            </a:r>
            <a:r>
              <a:rPr lang="en-IN" dirty="0"/>
              <a:t> ). The difference is given by:</a:t>
            </a:r>
          </a:p>
          <a:p>
            <a:r>
              <a:rPr lang="en-IN" b="1" dirty="0"/>
              <a:t>ΔE= E</a:t>
            </a:r>
            <a:r>
              <a:rPr lang="en-IN" b="1" baseline="-25000" dirty="0"/>
              <a:t>1</a:t>
            </a:r>
            <a:r>
              <a:rPr lang="en-IN" b="1" dirty="0"/>
              <a:t>- E</a:t>
            </a:r>
            <a:r>
              <a:rPr lang="en-IN" b="1" baseline="-25000" dirty="0"/>
              <a:t>0</a:t>
            </a:r>
            <a:r>
              <a:rPr lang="en-IN" b="1" dirty="0"/>
              <a:t> = </a:t>
            </a:r>
            <a:r>
              <a:rPr lang="en-IN" b="1" dirty="0" err="1"/>
              <a:t>hv</a:t>
            </a:r>
            <a:r>
              <a:rPr lang="en-IN" b="1" dirty="0"/>
              <a:t> = </a:t>
            </a:r>
            <a:r>
              <a:rPr lang="en-IN" b="1" dirty="0" err="1"/>
              <a:t>hc</a:t>
            </a:r>
            <a:r>
              <a:rPr lang="en-IN" b="1" dirty="0"/>
              <a:t>/λ</a:t>
            </a:r>
            <a:endParaRPr lang="en-IN" dirty="0"/>
          </a:p>
          <a:p>
            <a:endParaRPr lang="en-IN" dirty="0"/>
          </a:p>
        </p:txBody>
      </p:sp>
    </p:spTree>
    <p:extLst>
      <p:ext uri="{BB962C8B-B14F-4D97-AF65-F5344CB8AC3E}">
        <p14:creationId xmlns:p14="http://schemas.microsoft.com/office/powerpoint/2010/main" val="29687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8BD5-C346-4830-B07E-AFFC643BFD15}"/>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54C24E19-BB2A-468E-B58C-F9C2A28BB6ED}"/>
              </a:ext>
            </a:extLst>
          </p:cNvPr>
          <p:cNvSpPr>
            <a:spLocks noGrp="1"/>
          </p:cNvSpPr>
          <p:nvPr>
            <p:ph idx="1"/>
          </p:nvPr>
        </p:nvSpPr>
        <p:spPr/>
        <p:txBody>
          <a:bodyPr/>
          <a:lstStyle/>
          <a:p>
            <a:r>
              <a:rPr lang="en-IN" dirty="0"/>
              <a:t>ΔE depends upon how tightly the electrons are bound in the bonds and accordingly, absorption will occur in UV or visible range, for example;</a:t>
            </a:r>
            <a:br>
              <a:rPr lang="en-IN" dirty="0"/>
            </a:br>
            <a:r>
              <a:rPr lang="en-IN" dirty="0"/>
              <a:t>If the electrons of a molecule are tightly bound as in compounds containing sigma bonds (e.g. saturated compounds) no light of region will be absorbed. The light of UV region will only be absorbed and hence compound appears colourless.</a:t>
            </a:r>
          </a:p>
        </p:txBody>
      </p:sp>
    </p:spTree>
    <p:extLst>
      <p:ext uri="{BB962C8B-B14F-4D97-AF65-F5344CB8AC3E}">
        <p14:creationId xmlns:p14="http://schemas.microsoft.com/office/powerpoint/2010/main" val="245352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1ABF-6E37-47BA-B14F-2F3FFC4F8588}"/>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21C5D215-889A-404F-9878-E4A5CB277A7C}"/>
              </a:ext>
            </a:extLst>
          </p:cNvPr>
          <p:cNvSpPr>
            <a:spLocks noGrp="1"/>
          </p:cNvSpPr>
          <p:nvPr>
            <p:ph idx="1"/>
          </p:nvPr>
        </p:nvSpPr>
        <p:spPr/>
        <p:txBody>
          <a:bodyPr/>
          <a:lstStyle/>
          <a:p>
            <a:r>
              <a:rPr lang="en-IN" dirty="0"/>
              <a:t>If the electrons of molecule are loosely bound as in unsaturated compound. Such absorption may occur in visible region and substance will appear as coloured.</a:t>
            </a:r>
          </a:p>
          <a:p>
            <a:r>
              <a:rPr lang="en-IN" dirty="0"/>
              <a:t>Energy absorbed in the ultraviolet region produces change in the electronic energy of the molecule that is resulting from transitions of valance electrons in the molecule.</a:t>
            </a:r>
          </a:p>
        </p:txBody>
      </p:sp>
    </p:spTree>
    <p:extLst>
      <p:ext uri="{BB962C8B-B14F-4D97-AF65-F5344CB8AC3E}">
        <p14:creationId xmlns:p14="http://schemas.microsoft.com/office/powerpoint/2010/main" val="32984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4646-6DF7-4A74-992F-224A416DCB14}"/>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752E0F58-0233-4700-B07C-D238DBBBB8E9}"/>
              </a:ext>
            </a:extLst>
          </p:cNvPr>
          <p:cNvSpPr>
            <a:spLocks noGrp="1"/>
          </p:cNvSpPr>
          <p:nvPr>
            <p:ph idx="1"/>
          </p:nvPr>
        </p:nvSpPr>
        <p:spPr/>
        <p:txBody>
          <a:bodyPr/>
          <a:lstStyle/>
          <a:p>
            <a:r>
              <a:rPr lang="en-IN" dirty="0"/>
              <a:t> There are three types of electrons in organic molecules.</a:t>
            </a:r>
          </a:p>
          <a:p>
            <a:r>
              <a:rPr lang="en-IN" b="1" dirty="0"/>
              <a:t>a) σ (sigma) electrons</a:t>
            </a:r>
            <a:r>
              <a:rPr lang="en-IN" dirty="0"/>
              <a:t>- they are found in saturated systems like alkane. They require large amount of energy for their excitation and hence do not show absorption in UV region. Their absorption band is appeared in vacuum UV region. Hence, compounds containing σ- bonds do not absorb in near UV region. For example saturated hydrocarbons are transparent in near UV region and thus they can be used as solvents.</a:t>
            </a:r>
          </a:p>
          <a:p>
            <a:endParaRPr lang="en-IN" dirty="0"/>
          </a:p>
        </p:txBody>
      </p:sp>
    </p:spTree>
    <p:extLst>
      <p:ext uri="{BB962C8B-B14F-4D97-AF65-F5344CB8AC3E}">
        <p14:creationId xmlns:p14="http://schemas.microsoft.com/office/powerpoint/2010/main" val="33840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2698-8754-4423-A3B2-2861D5DC980A}"/>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03A5E177-654C-4D40-8A86-B35A647BBFB7}"/>
              </a:ext>
            </a:extLst>
          </p:cNvPr>
          <p:cNvSpPr>
            <a:spLocks noGrp="1"/>
          </p:cNvSpPr>
          <p:nvPr>
            <p:ph idx="1"/>
          </p:nvPr>
        </p:nvSpPr>
        <p:spPr/>
        <p:txBody>
          <a:bodyPr/>
          <a:lstStyle/>
          <a:p>
            <a:r>
              <a:rPr lang="en-IN" b="1" dirty="0"/>
              <a:t>b) ∏ (pie) electrons-</a:t>
            </a:r>
            <a:r>
              <a:rPr lang="en-IN" dirty="0"/>
              <a:t> they are found in multiple bonds. They are generally mobile electrons. Since ∏- bonds are weak bonds, the energy produced by UV radiation can excite ∏- electrons to higher energy levels.</a:t>
            </a:r>
          </a:p>
          <a:p>
            <a:r>
              <a:rPr lang="en-IN" b="1" dirty="0"/>
              <a:t>c) n (non-bonding) electrons-</a:t>
            </a:r>
            <a:r>
              <a:rPr lang="en-IN" dirty="0"/>
              <a:t> valance electrons which do not participate in chemical bonding in molecule are called as non bonding electrons or n- electrons. These are located principally in atomic orbital of N, O, S and halogens(X) as a lone pair of electrons. They can be excited by UV radiation.</a:t>
            </a:r>
          </a:p>
          <a:p>
            <a:endParaRPr lang="en-IN" dirty="0"/>
          </a:p>
        </p:txBody>
      </p:sp>
    </p:spTree>
    <p:extLst>
      <p:ext uri="{BB962C8B-B14F-4D97-AF65-F5344CB8AC3E}">
        <p14:creationId xmlns:p14="http://schemas.microsoft.com/office/powerpoint/2010/main" val="14367454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TotalTime>
  <Words>789</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Wingdings</vt:lpstr>
      <vt:lpstr>Organic</vt:lpstr>
      <vt:lpstr>UV-Visible Spectroscopy Part – 1 Analytical chemistry III B.Sc, semester - 5, paper - 6 </vt:lpstr>
      <vt:lpstr>contents</vt:lpstr>
      <vt:lpstr>Introduction</vt:lpstr>
      <vt:lpstr>Introduction</vt:lpstr>
      <vt:lpstr>Introduction</vt:lpstr>
      <vt:lpstr>Introduction</vt:lpstr>
      <vt:lpstr>Introduction</vt:lpstr>
      <vt:lpstr>Introduction</vt:lpstr>
      <vt:lpstr>Introduction</vt:lpstr>
      <vt:lpstr>Principle of UV-Visible Spectroscopy: </vt:lpstr>
      <vt:lpstr>Principle of UV-Visible Spectroscopy: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UV-Visible Spectroscopy</dc:title>
  <dc:creator>SSK</dc:creator>
  <cp:lastModifiedBy>NAGA SUBRAHMANYESWARA SWAMI KARANAM</cp:lastModifiedBy>
  <cp:revision>12</cp:revision>
  <dcterms:created xsi:type="dcterms:W3CDTF">2020-07-30T05:29:03Z</dcterms:created>
  <dcterms:modified xsi:type="dcterms:W3CDTF">2020-08-24T08:30:49Z</dcterms:modified>
</cp:coreProperties>
</file>